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10"/>
  </p:notesMasterIdLst>
  <p:handoutMasterIdLst>
    <p:handoutMasterId r:id="rId11"/>
  </p:handoutMasterIdLst>
  <p:sldIdLst>
    <p:sldId id="307" r:id="rId2"/>
    <p:sldId id="309" r:id="rId3"/>
    <p:sldId id="368" r:id="rId4"/>
    <p:sldId id="369" r:id="rId5"/>
    <p:sldId id="370" r:id="rId6"/>
    <p:sldId id="371" r:id="rId7"/>
    <p:sldId id="372" r:id="rId8"/>
    <p:sldId id="304" r:id="rId9"/>
  </p:sldIdLst>
  <p:sldSz cx="9144000" cy="6858000" type="letter"/>
  <p:notesSz cx="7010400" cy="9296400"/>
  <p:defaultTextStyle>
    <a:defPPr>
      <a:defRPr lang="en-US"/>
    </a:defPPr>
    <a:lvl1pPr algn="l" rtl="0" eaLnBrk="0" fontAlgn="base" hangingPunct="0">
      <a:spcBef>
        <a:spcPct val="50000"/>
      </a:spcBef>
      <a:spcAft>
        <a:spcPct val="15000"/>
      </a:spcAft>
      <a:buClr>
        <a:srgbClr val="3366CC"/>
      </a:buClr>
      <a:buSzPct val="80000"/>
      <a:buFont typeface="Arial" charset="0"/>
      <a:buChar char="►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15000"/>
      </a:spcAft>
      <a:buClr>
        <a:srgbClr val="3366CC"/>
      </a:buClr>
      <a:buSzPct val="80000"/>
      <a:buFont typeface="Arial" charset="0"/>
      <a:buChar char="►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15000"/>
      </a:spcAft>
      <a:buClr>
        <a:srgbClr val="3366CC"/>
      </a:buClr>
      <a:buSzPct val="80000"/>
      <a:buFont typeface="Arial" charset="0"/>
      <a:buChar char="►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15000"/>
      </a:spcAft>
      <a:buClr>
        <a:srgbClr val="3366CC"/>
      </a:buClr>
      <a:buSzPct val="80000"/>
      <a:buFont typeface="Arial" charset="0"/>
      <a:buChar char="►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15000"/>
      </a:spcAft>
      <a:buClr>
        <a:srgbClr val="3366CC"/>
      </a:buClr>
      <a:buSzPct val="80000"/>
      <a:buFont typeface="Arial" charset="0"/>
      <a:buChar char="►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000000"/>
    </p:penClr>
  </p:showPr>
  <p:clrMru>
    <a:srgbClr val="FFFFFF"/>
    <a:srgbClr val="FAFD00"/>
    <a:srgbClr val="3333CC"/>
    <a:srgbClr val="2FDBFD"/>
    <a:srgbClr val="FE9B03"/>
    <a:srgbClr val="0000FF"/>
    <a:srgbClr val="CC3300"/>
    <a:srgbClr val="D9E9F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451" autoAdjust="0"/>
  </p:normalViewPr>
  <p:slideViewPr>
    <p:cSldViewPr snapToGrid="0">
      <p:cViewPr varScale="1">
        <p:scale>
          <a:sx n="73" d="100"/>
          <a:sy n="73" d="100"/>
        </p:scale>
        <p:origin x="-480" y="-96"/>
      </p:cViewPr>
      <p:guideLst>
        <p:guide orient="horz" pos="462"/>
        <p:guide pos="540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-2094" y="-12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B56345-4CF9-4329-9B46-2257636FA55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C43DF42-F789-4DE0-BB75-8A84A7DDD475}">
      <dgm:prSet phldrT="[Text]"/>
      <dgm:spPr/>
      <dgm:t>
        <a:bodyPr/>
        <a:lstStyle/>
        <a:p>
          <a:r>
            <a:rPr lang="en-US" dirty="0" smtClean="0"/>
            <a:t>Operations</a:t>
          </a:r>
          <a:endParaRPr lang="en-US" dirty="0"/>
        </a:p>
      </dgm:t>
    </dgm:pt>
    <dgm:pt modelId="{E70F4346-3407-4E99-903E-AFEBC399B121}" type="parTrans" cxnId="{F8D18609-BF57-4221-84E6-60C983E0DF32}">
      <dgm:prSet/>
      <dgm:spPr/>
      <dgm:t>
        <a:bodyPr/>
        <a:lstStyle/>
        <a:p>
          <a:endParaRPr lang="en-US"/>
        </a:p>
      </dgm:t>
    </dgm:pt>
    <dgm:pt modelId="{02970DC2-1F5E-4C7B-AEA2-30785A1170D7}" type="sibTrans" cxnId="{F8D18609-BF57-4221-84E6-60C983E0DF32}">
      <dgm:prSet/>
      <dgm:spPr/>
      <dgm:t>
        <a:bodyPr/>
        <a:lstStyle/>
        <a:p>
          <a:endParaRPr lang="en-US"/>
        </a:p>
      </dgm:t>
    </dgm:pt>
    <dgm:pt modelId="{B6D9F2A8-9506-47E1-9707-58DA888A23BF}">
      <dgm:prSet phldrT="[Text]"/>
      <dgm:spPr/>
      <dgm:t>
        <a:bodyPr/>
        <a:lstStyle/>
        <a:p>
          <a:r>
            <a:rPr lang="en-US" dirty="0" smtClean="0"/>
            <a:t>Analysis</a:t>
          </a:r>
          <a:endParaRPr lang="en-US" dirty="0"/>
        </a:p>
      </dgm:t>
    </dgm:pt>
    <dgm:pt modelId="{80BE81D4-A153-4B1F-821C-9351335EB3B7}" type="parTrans" cxnId="{5DEDF26B-561A-46AF-9078-9A555F136161}">
      <dgm:prSet/>
      <dgm:spPr/>
      <dgm:t>
        <a:bodyPr/>
        <a:lstStyle/>
        <a:p>
          <a:endParaRPr lang="en-US"/>
        </a:p>
      </dgm:t>
    </dgm:pt>
    <dgm:pt modelId="{2B17380A-DCA4-48A9-8D1C-221B200A27EB}" type="sibTrans" cxnId="{5DEDF26B-561A-46AF-9078-9A555F136161}">
      <dgm:prSet/>
      <dgm:spPr/>
      <dgm:t>
        <a:bodyPr/>
        <a:lstStyle/>
        <a:p>
          <a:endParaRPr lang="en-US"/>
        </a:p>
      </dgm:t>
    </dgm:pt>
    <dgm:pt modelId="{4AB0E0EF-F337-4F3C-BB16-F3FFB8892B8C}">
      <dgm:prSet phldrT="[Text]"/>
      <dgm:spPr/>
      <dgm:t>
        <a:bodyPr/>
        <a:lstStyle/>
        <a:p>
          <a:r>
            <a:rPr lang="en-US" dirty="0" smtClean="0"/>
            <a:t>Training</a:t>
          </a:r>
          <a:endParaRPr lang="en-US" dirty="0"/>
        </a:p>
      </dgm:t>
    </dgm:pt>
    <dgm:pt modelId="{16586216-4E2C-46D9-97D1-FD66C0FB0EF0}" type="parTrans" cxnId="{454664AB-2704-4015-BBE1-B1408C7A1127}">
      <dgm:prSet/>
      <dgm:spPr/>
      <dgm:t>
        <a:bodyPr/>
        <a:lstStyle/>
        <a:p>
          <a:endParaRPr lang="en-US"/>
        </a:p>
      </dgm:t>
    </dgm:pt>
    <dgm:pt modelId="{9AAF69F0-CEC7-4BA0-BDEF-BBE5B92DB09A}" type="sibTrans" cxnId="{454664AB-2704-4015-BBE1-B1408C7A1127}">
      <dgm:prSet/>
      <dgm:spPr/>
      <dgm:t>
        <a:bodyPr/>
        <a:lstStyle/>
        <a:p>
          <a:endParaRPr lang="en-US"/>
        </a:p>
      </dgm:t>
    </dgm:pt>
    <dgm:pt modelId="{D89EEEF3-C627-4E4A-AFC5-215F690C0BA6}" type="pres">
      <dgm:prSet presAssocID="{8EB56345-4CF9-4329-9B46-2257636FA555}" presName="compositeShape" presStyleCnt="0">
        <dgm:presLayoutVars>
          <dgm:chMax val="7"/>
          <dgm:dir/>
          <dgm:resizeHandles val="exact"/>
        </dgm:presLayoutVars>
      </dgm:prSet>
      <dgm:spPr/>
    </dgm:pt>
    <dgm:pt modelId="{6DF846E8-29B0-4A87-AA00-0F202AE92EEA}" type="pres">
      <dgm:prSet presAssocID="{3C43DF42-F789-4DE0-BB75-8A84A7DDD475}" presName="circ1" presStyleLbl="vennNode1" presStyleIdx="0" presStyleCnt="3" custScaleX="80837" custScaleY="83048"/>
      <dgm:spPr/>
      <dgm:t>
        <a:bodyPr/>
        <a:lstStyle/>
        <a:p>
          <a:endParaRPr lang="en-US"/>
        </a:p>
      </dgm:t>
    </dgm:pt>
    <dgm:pt modelId="{9CF643F0-3EDA-4A16-BE9B-328F1EC8148D}" type="pres">
      <dgm:prSet presAssocID="{3C43DF42-F789-4DE0-BB75-8A84A7DDD47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0D6D6-A465-475A-98C2-43C3DED4CC02}" type="pres">
      <dgm:prSet presAssocID="{B6D9F2A8-9506-47E1-9707-58DA888A23BF}" presName="circ2" presStyleLbl="vennNode1" presStyleIdx="1" presStyleCnt="3"/>
      <dgm:spPr/>
      <dgm:t>
        <a:bodyPr/>
        <a:lstStyle/>
        <a:p>
          <a:endParaRPr lang="en-US"/>
        </a:p>
      </dgm:t>
    </dgm:pt>
    <dgm:pt modelId="{95BB0DAF-5F2D-45CD-9083-DD676A10C521}" type="pres">
      <dgm:prSet presAssocID="{B6D9F2A8-9506-47E1-9707-58DA888A23B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7406F5-2C01-4D5D-96F0-0D8CEB5F8C7F}" type="pres">
      <dgm:prSet presAssocID="{4AB0E0EF-F337-4F3C-BB16-F3FFB8892B8C}" presName="circ3" presStyleLbl="vennNode1" presStyleIdx="2" presStyleCnt="3" custScaleX="133505" custScaleY="131655" custLinFactNeighborX="-15648" custLinFactNeighborY="489"/>
      <dgm:spPr/>
      <dgm:t>
        <a:bodyPr/>
        <a:lstStyle/>
        <a:p>
          <a:endParaRPr lang="en-US"/>
        </a:p>
      </dgm:t>
    </dgm:pt>
    <dgm:pt modelId="{A76B51F9-7A31-4573-94B9-E0C10F567946}" type="pres">
      <dgm:prSet presAssocID="{4AB0E0EF-F337-4F3C-BB16-F3FFB8892B8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E899AE-9C9C-4338-84D4-5A3F19B4374D}" type="presOf" srcId="{3C43DF42-F789-4DE0-BB75-8A84A7DDD475}" destId="{9CF643F0-3EDA-4A16-BE9B-328F1EC8148D}" srcOrd="1" destOrd="0" presId="urn:microsoft.com/office/officeart/2005/8/layout/venn1"/>
    <dgm:cxn modelId="{F0D7D522-E0A9-4CEA-A8EE-346DD946E5F4}" type="presOf" srcId="{4AB0E0EF-F337-4F3C-BB16-F3FFB8892B8C}" destId="{AE7406F5-2C01-4D5D-96F0-0D8CEB5F8C7F}" srcOrd="0" destOrd="0" presId="urn:microsoft.com/office/officeart/2005/8/layout/venn1"/>
    <dgm:cxn modelId="{5DEDF26B-561A-46AF-9078-9A555F136161}" srcId="{8EB56345-4CF9-4329-9B46-2257636FA555}" destId="{B6D9F2A8-9506-47E1-9707-58DA888A23BF}" srcOrd="1" destOrd="0" parTransId="{80BE81D4-A153-4B1F-821C-9351335EB3B7}" sibTransId="{2B17380A-DCA4-48A9-8D1C-221B200A27EB}"/>
    <dgm:cxn modelId="{672E2988-B777-4A6B-B61D-39F43A82B73C}" type="presOf" srcId="{8EB56345-4CF9-4329-9B46-2257636FA555}" destId="{D89EEEF3-C627-4E4A-AFC5-215F690C0BA6}" srcOrd="0" destOrd="0" presId="urn:microsoft.com/office/officeart/2005/8/layout/venn1"/>
    <dgm:cxn modelId="{2F8D068D-DE48-4A99-A57A-1AFF23D7B077}" type="presOf" srcId="{3C43DF42-F789-4DE0-BB75-8A84A7DDD475}" destId="{6DF846E8-29B0-4A87-AA00-0F202AE92EEA}" srcOrd="0" destOrd="0" presId="urn:microsoft.com/office/officeart/2005/8/layout/venn1"/>
    <dgm:cxn modelId="{0A9A0F54-A098-4BCF-843A-5A59CBDF41A8}" type="presOf" srcId="{4AB0E0EF-F337-4F3C-BB16-F3FFB8892B8C}" destId="{A76B51F9-7A31-4573-94B9-E0C10F567946}" srcOrd="1" destOrd="0" presId="urn:microsoft.com/office/officeart/2005/8/layout/venn1"/>
    <dgm:cxn modelId="{5174613B-BAC7-436B-80D2-551A656A5444}" type="presOf" srcId="{B6D9F2A8-9506-47E1-9707-58DA888A23BF}" destId="{8D00D6D6-A465-475A-98C2-43C3DED4CC02}" srcOrd="0" destOrd="0" presId="urn:microsoft.com/office/officeart/2005/8/layout/venn1"/>
    <dgm:cxn modelId="{F8D18609-BF57-4221-84E6-60C983E0DF32}" srcId="{8EB56345-4CF9-4329-9B46-2257636FA555}" destId="{3C43DF42-F789-4DE0-BB75-8A84A7DDD475}" srcOrd="0" destOrd="0" parTransId="{E70F4346-3407-4E99-903E-AFEBC399B121}" sibTransId="{02970DC2-1F5E-4C7B-AEA2-30785A1170D7}"/>
    <dgm:cxn modelId="{E3B1DB7F-BAEA-4D4A-BA5D-3EAC07CB6228}" type="presOf" srcId="{B6D9F2A8-9506-47E1-9707-58DA888A23BF}" destId="{95BB0DAF-5F2D-45CD-9083-DD676A10C521}" srcOrd="1" destOrd="0" presId="urn:microsoft.com/office/officeart/2005/8/layout/venn1"/>
    <dgm:cxn modelId="{454664AB-2704-4015-BBE1-B1408C7A1127}" srcId="{8EB56345-4CF9-4329-9B46-2257636FA555}" destId="{4AB0E0EF-F337-4F3C-BB16-F3FFB8892B8C}" srcOrd="2" destOrd="0" parTransId="{16586216-4E2C-46D9-97D1-FD66C0FB0EF0}" sibTransId="{9AAF69F0-CEC7-4BA0-BDEF-BBE5B92DB09A}"/>
    <dgm:cxn modelId="{4ACA7656-EEC1-4260-A8C6-800D4129C761}" type="presParOf" srcId="{D89EEEF3-C627-4E4A-AFC5-215F690C0BA6}" destId="{6DF846E8-29B0-4A87-AA00-0F202AE92EEA}" srcOrd="0" destOrd="0" presId="urn:microsoft.com/office/officeart/2005/8/layout/venn1"/>
    <dgm:cxn modelId="{420CF849-406C-4A48-A9C7-4DF83CB1D833}" type="presParOf" srcId="{D89EEEF3-C627-4E4A-AFC5-215F690C0BA6}" destId="{9CF643F0-3EDA-4A16-BE9B-328F1EC8148D}" srcOrd="1" destOrd="0" presId="urn:microsoft.com/office/officeart/2005/8/layout/venn1"/>
    <dgm:cxn modelId="{184826FF-9996-4897-B858-6D6A10194AA6}" type="presParOf" srcId="{D89EEEF3-C627-4E4A-AFC5-215F690C0BA6}" destId="{8D00D6D6-A465-475A-98C2-43C3DED4CC02}" srcOrd="2" destOrd="0" presId="urn:microsoft.com/office/officeart/2005/8/layout/venn1"/>
    <dgm:cxn modelId="{C21EE470-7ADE-4390-89C7-42C5278FECF5}" type="presParOf" srcId="{D89EEEF3-C627-4E4A-AFC5-215F690C0BA6}" destId="{95BB0DAF-5F2D-45CD-9083-DD676A10C521}" srcOrd="3" destOrd="0" presId="urn:microsoft.com/office/officeart/2005/8/layout/venn1"/>
    <dgm:cxn modelId="{24A7AD61-9766-4195-9CD3-63088D140DAD}" type="presParOf" srcId="{D89EEEF3-C627-4E4A-AFC5-215F690C0BA6}" destId="{AE7406F5-2C01-4D5D-96F0-0D8CEB5F8C7F}" srcOrd="4" destOrd="0" presId="urn:microsoft.com/office/officeart/2005/8/layout/venn1"/>
    <dgm:cxn modelId="{66CC95F3-4B5F-4297-83DF-D83F529514C0}" type="presParOf" srcId="{D89EEEF3-C627-4E4A-AFC5-215F690C0BA6}" destId="{A76B51F9-7A31-4573-94B9-E0C10F56794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F846E8-29B0-4A87-AA00-0F202AE92EEA}">
      <dsp:nvSpPr>
        <dsp:cNvPr id="0" name=""/>
        <dsp:cNvSpPr/>
      </dsp:nvSpPr>
      <dsp:spPr>
        <a:xfrm>
          <a:off x="2237812" y="-43453"/>
          <a:ext cx="2205849" cy="22661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Operations</a:t>
          </a:r>
          <a:endParaRPr lang="en-US" sz="2600" kern="1200" dirty="0"/>
        </a:p>
      </dsp:txBody>
      <dsp:txXfrm>
        <a:off x="2531925" y="353128"/>
        <a:ext cx="1617623" cy="1019782"/>
      </dsp:txXfrm>
    </dsp:sp>
    <dsp:sp modelId="{8D00D6D6-A465-475A-98C2-43C3DED4CC02}">
      <dsp:nvSpPr>
        <dsp:cNvPr id="0" name=""/>
        <dsp:cNvSpPr/>
      </dsp:nvSpPr>
      <dsp:spPr>
        <a:xfrm>
          <a:off x="2960984" y="1430733"/>
          <a:ext cx="2728762" cy="272876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Analysis</a:t>
          </a:r>
          <a:endParaRPr lang="en-US" sz="2600" kern="1200" dirty="0"/>
        </a:p>
      </dsp:txBody>
      <dsp:txXfrm>
        <a:off x="3795531" y="2135663"/>
        <a:ext cx="1637257" cy="1500819"/>
      </dsp:txXfrm>
    </dsp:sp>
    <dsp:sp modelId="{AE7406F5-2C01-4D5D-96F0-0D8CEB5F8C7F}">
      <dsp:nvSpPr>
        <dsp:cNvPr id="0" name=""/>
        <dsp:cNvSpPr/>
      </dsp:nvSpPr>
      <dsp:spPr>
        <a:xfrm>
          <a:off x="107594" y="998838"/>
          <a:ext cx="3643034" cy="35925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Training</a:t>
          </a:r>
          <a:endParaRPr lang="en-US" sz="2600" kern="1200" dirty="0"/>
        </a:p>
      </dsp:txBody>
      <dsp:txXfrm>
        <a:off x="450647" y="1926914"/>
        <a:ext cx="2185820" cy="1975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4288" y="-88900"/>
            <a:ext cx="30591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3701" tIns="0" rIns="33701" bIns="0" numCol="1" anchor="t" anchorCtr="0" compatLnSpc="1">
            <a:prstTxWarp prst="textNoShape">
              <a:avLst/>
            </a:prstTxWarp>
          </a:bodyPr>
          <a:lstStyle>
            <a:lvl1pPr defTabSz="2241284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-88900"/>
            <a:ext cx="30591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3701" tIns="0" rIns="33701" bIns="0" numCol="1" anchor="t" anchorCtr="0" compatLnSpc="1">
            <a:prstTxWarp prst="textNoShape">
              <a:avLst/>
            </a:prstTxWarp>
          </a:bodyPr>
          <a:lstStyle>
            <a:lvl1pPr algn="r" defTabSz="2241284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4288" y="8759825"/>
            <a:ext cx="3059113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3701" tIns="0" rIns="33701" bIns="0" numCol="1" anchor="b" anchorCtr="0" compatLnSpc="1">
            <a:prstTxWarp prst="textNoShape">
              <a:avLst/>
            </a:prstTxWarp>
          </a:bodyPr>
          <a:lstStyle>
            <a:lvl1pPr defTabSz="2241284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759825"/>
            <a:ext cx="3059113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3701" tIns="0" rIns="33701" bIns="0" numCol="1" anchor="b" anchorCtr="0" compatLnSpc="1">
            <a:prstTxWarp prst="textNoShape">
              <a:avLst/>
            </a:prstTxWarp>
          </a:bodyPr>
          <a:lstStyle>
            <a:lvl1pPr algn="r" defTabSz="2241284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000" i="1"/>
            </a:lvl1pPr>
          </a:lstStyle>
          <a:p>
            <a:pPr>
              <a:defRPr/>
            </a:pPr>
            <a:fld id="{DBCF1374-5365-4B29-A9D8-A346546BB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14325" y="5167313"/>
            <a:ext cx="6372225" cy="37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410" tIns="69006" rIns="136410" bIns="690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 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1" name="Rectangle 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90538" y="350838"/>
            <a:ext cx="6029325" cy="4521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2236788" rtl="0" eaLnBrk="0" fontAlgn="base" hangingPunct="0">
      <a:spcBef>
        <a:spcPct val="3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719138" algn="l" defTabSz="2236788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1449388" algn="l" defTabSz="2236788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2170113" algn="l" defTabSz="2236788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2898775" algn="l" defTabSz="2236788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3713" y="350838"/>
            <a:ext cx="6027737" cy="452120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G PP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1588"/>
            <a:ext cx="9167813" cy="691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CAE OSE_BO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225" y="5697538"/>
            <a:ext cx="1617663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140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105275" y="6019800"/>
            <a:ext cx="4656138" cy="641350"/>
          </a:xfrm>
        </p:spPr>
        <p:txBody>
          <a:bodyPr/>
          <a:lstStyle>
            <a:lvl1pPr marL="0" indent="0" algn="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0140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92588" y="409575"/>
            <a:ext cx="4494212" cy="2141538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F2AEE-4695-4262-9C3D-98580790D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2575" y="92075"/>
            <a:ext cx="2057400" cy="6103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92075"/>
            <a:ext cx="6024562" cy="6103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5E439-83B5-4FF2-97C4-E43996DD0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E62AF-3CC8-4FF3-82D0-83F998863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B45B8-91D0-4025-97D7-D2281308C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046163"/>
            <a:ext cx="4040187" cy="5149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46163"/>
            <a:ext cx="4041775" cy="5149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5F8FE-220D-4610-BC0F-2F38F434C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D8A6F-973A-4DCA-B0DD-6CEF1497C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98E6D-4D9A-4A22-B859-F7F5C38D0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F6B9A-861A-4D98-BAE9-EB1FDA1B8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BC75C-7F7B-41AE-906F-700BA2CD4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CF2FE-A720-4ABB-ACA3-FCE6A682CF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BG PP-2-1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92075"/>
            <a:ext cx="8234362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046163"/>
            <a:ext cx="8234362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13060" name="Text Box 4"/>
          <p:cNvSpPr txBox="1">
            <a:spLocks noChangeArrowheads="1"/>
          </p:cNvSpPr>
          <p:nvPr/>
        </p:nvSpPr>
        <p:spPr bwMode="auto">
          <a:xfrm>
            <a:off x="2514600" y="6584950"/>
            <a:ext cx="3962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lvl="2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800">
                <a:solidFill>
                  <a:srgbClr val="FFFFFF"/>
                </a:solidFill>
              </a:rPr>
              <a:t>CAE Inc. Confidential and/or Proprietary Information </a:t>
            </a:r>
          </a:p>
        </p:txBody>
      </p:sp>
      <p:sp>
        <p:nvSpPr>
          <p:cNvPr id="4013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9263" y="6427788"/>
            <a:ext cx="21336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/>
            </a:lvl1pPr>
          </a:lstStyle>
          <a:p>
            <a:pPr>
              <a:defRPr/>
            </a:pPr>
            <a:fld id="{75690DB0-0DC2-480F-ADF5-4841F29D8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0" descr="CAE 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01025" y="6443663"/>
            <a:ext cx="65087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9pPr>
    </p:titleStyle>
    <p:bodyStyle>
      <a:lvl1pPr marL="290513" indent="-290513" algn="l" rtl="0" eaLnBrk="0" fontAlgn="base" hangingPunct="0">
        <a:spcBef>
          <a:spcPct val="45000"/>
        </a:spcBef>
        <a:spcAft>
          <a:spcPct val="15000"/>
        </a:spcAft>
        <a:buClr>
          <a:srgbClr val="3366CC"/>
        </a:buClr>
        <a:buSzPct val="80000"/>
        <a:buFont typeface="Arial" charset="0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92138" indent="-2381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Arial" charset="0"/>
        <a:buChar char="►"/>
        <a:defRPr sz="2000">
          <a:solidFill>
            <a:schemeClr val="tx1"/>
          </a:solidFill>
          <a:latin typeface="+mn-lt"/>
        </a:defRPr>
      </a:lvl2pPr>
      <a:lvl3pPr marL="831850" indent="-1778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u"/>
        <a:defRPr>
          <a:solidFill>
            <a:schemeClr val="tx1"/>
          </a:solidFill>
          <a:latin typeface="+mn-lt"/>
        </a:defRPr>
      </a:lvl3pPr>
      <a:lvl4pPr marL="113506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4pPr>
      <a:lvl5pPr marL="140811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186531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32251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77971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23691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hyperlink" Target="../My%20Documents/AHS/Event_6_3DUpd_IR_AUTO_HUD.wm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1.png"/><Relationship Id="rId5" Type="http://schemas.openxmlformats.org/officeDocument/2006/relationships/image" Target="../media/image21.jpeg"/><Relationship Id="rId10" Type="http://schemas.openxmlformats.org/officeDocument/2006/relationships/image" Target="cid:image001.png@01CAC9DD.0B8F8170" TargetMode="External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C2A5007-449B-4489-ADE3-9A7FEAC04CC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7448550" y="1958975"/>
            <a:ext cx="1328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fr-CA" sz="1600" b="1">
                <a:solidFill>
                  <a:schemeClr val="bg1"/>
                </a:solidFill>
                <a:ea typeface="ＭＳ Ｐゴシック" pitchFamily="36" charset="-128"/>
              </a:rPr>
              <a:t>August 2009</a:t>
            </a:r>
            <a:endParaRPr lang="en-US" sz="1600" b="1">
              <a:solidFill>
                <a:schemeClr val="bg1"/>
              </a:solidFill>
              <a:ea typeface="ＭＳ Ｐゴシック" pitchFamily="36" charset="-128"/>
            </a:endParaRPr>
          </a:p>
        </p:txBody>
      </p:sp>
      <p:sp>
        <p:nvSpPr>
          <p:cNvPr id="3076" name="Rectangle 10"/>
          <p:cNvSpPr>
            <a:spLocks noGrp="1" noChangeArrowheads="1"/>
          </p:cNvSpPr>
          <p:nvPr>
            <p:ph type="subTitle" idx="4294967295"/>
          </p:nvPr>
        </p:nvSpPr>
        <p:spPr>
          <a:xfrm>
            <a:off x="3857625" y="6029325"/>
            <a:ext cx="4656138" cy="641350"/>
          </a:xfrm>
          <a:noFill/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2000" smtClean="0">
                <a:solidFill>
                  <a:schemeClr val="bg1"/>
                </a:solidFill>
              </a:rPr>
              <a:t>August 2009</a:t>
            </a:r>
          </a:p>
        </p:txBody>
      </p:sp>
      <p:pic>
        <p:nvPicPr>
          <p:cNvPr id="3077" name="Picture 12" descr="ppt_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 Box 14"/>
          <p:cNvSpPr txBox="1">
            <a:spLocks noChangeArrowheads="1"/>
          </p:cNvSpPr>
          <p:nvPr/>
        </p:nvSpPr>
        <p:spPr bwMode="auto">
          <a:xfrm>
            <a:off x="6998541" y="1158689"/>
            <a:ext cx="1703387" cy="10837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marL="265113" indent="-265113" algn="r">
              <a:buFont typeface="Arial" charset="0"/>
              <a:buNone/>
            </a:pPr>
            <a:r>
              <a:rPr lang="fr-CA" sz="1800" dirty="0">
                <a:solidFill>
                  <a:schemeClr val="bg1"/>
                </a:solidFill>
              </a:rPr>
              <a:t>	</a:t>
            </a:r>
            <a:r>
              <a:rPr lang="fr-CA" sz="1800" dirty="0" smtClean="0">
                <a:solidFill>
                  <a:schemeClr val="bg1"/>
                </a:solidFill>
              </a:rPr>
              <a:t>PST Conference</a:t>
            </a:r>
          </a:p>
          <a:p>
            <a:pPr marL="265113" indent="-265113" algn="r">
              <a:buFont typeface="Arial" charset="0"/>
              <a:buNone/>
            </a:pPr>
            <a:r>
              <a:rPr lang="fr-CA" sz="1800" dirty="0" smtClean="0">
                <a:solidFill>
                  <a:schemeClr val="bg1"/>
                </a:solidFill>
              </a:rPr>
              <a:t>2010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91795" y="4833257"/>
            <a:ext cx="2781774" cy="156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Chris DeJager</a:t>
            </a:r>
          </a:p>
          <a:p>
            <a:pPr algn="r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Director, Global Business Synergy</a:t>
            </a:r>
          </a:p>
          <a:p>
            <a:pPr algn="r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c</a:t>
            </a:r>
            <a:r>
              <a:rPr lang="en-US" sz="1800" dirty="0" smtClean="0">
                <a:solidFill>
                  <a:schemeClr val="bg1"/>
                </a:solidFill>
              </a:rPr>
              <a:t>hris.dejager@cae.com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0E6CD0B-A8BE-4079-ACA3-6E4DC8BD3F70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5123" name="Picture 2" descr="Map_TOTAL02-1280X960 (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42425" cy="693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CAE presence worldwide</a:t>
            </a: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455613" y="3694113"/>
            <a:ext cx="2963862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0513" indent="-290513">
              <a:spcBef>
                <a:spcPct val="45000"/>
              </a:spcBef>
              <a:buFont typeface="Arial" charset="0"/>
              <a:buBlip>
                <a:blip r:embed="rId4"/>
              </a:buBlip>
            </a:pPr>
            <a:r>
              <a:rPr lang="en-US" sz="1800">
                <a:solidFill>
                  <a:srgbClr val="FFFFFF"/>
                </a:solidFill>
              </a:rPr>
              <a:t>20 countries</a:t>
            </a:r>
          </a:p>
          <a:p>
            <a:pPr marL="290513" indent="-290513">
              <a:spcBef>
                <a:spcPct val="45000"/>
              </a:spcBef>
              <a:buFont typeface="Arial" charset="0"/>
              <a:buBlip>
                <a:blip r:embed="rId4"/>
              </a:buBlip>
            </a:pPr>
            <a:r>
              <a:rPr lang="en-US" sz="1800">
                <a:solidFill>
                  <a:srgbClr val="FFFFFF"/>
                </a:solidFill>
              </a:rPr>
              <a:t>90 sites</a:t>
            </a:r>
          </a:p>
          <a:p>
            <a:pPr marL="290513" indent="-290513">
              <a:spcBef>
                <a:spcPct val="45000"/>
              </a:spcBef>
              <a:buFont typeface="Arial" charset="0"/>
              <a:buBlip>
                <a:blip r:embed="rId4"/>
              </a:buBlip>
            </a:pPr>
            <a:r>
              <a:rPr lang="en-US" sz="1800">
                <a:solidFill>
                  <a:srgbClr val="FFFFFF"/>
                </a:solidFill>
              </a:rPr>
              <a:t>29 training centres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2F6B9A-861A-4D98-BAE9-EB1FDA1B881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3" name="Picture 6" descr="E:\Images\T-90 Training Systems\T-90_Sim_Exterio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2450" y="4827588"/>
            <a:ext cx="20097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E:\Images\CAE Media Kit 2006\37 Land Training Systems\INGUARD gun at flat scre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6488" y="4827588"/>
            <a:ext cx="1992312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05_Military-Images\40 Land Training Systems\Sight Injected Binoculars LR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0888" y="4829175"/>
            <a:ext cx="1316037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:\05_Military-Images\39 GESI Command-Staff Training System\GESI_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00413" y="4827588"/>
            <a:ext cx="2062162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lprentiss\My Documents\Articles in progress\Military Newsletter - Spring 2010\IntelligentTutoring_GUI_April20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538" y="4827588"/>
            <a:ext cx="17907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E:\Images\Navy\Navy command centr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34476" y="3229887"/>
            <a:ext cx="2024062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E:\Images\Military Vehicles\HCM\HS034012d1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50601" y="3229887"/>
            <a:ext cx="2063750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D:\05_Military-Images\03 Action Speed Tactical Trainer_ASTT\ASTT_DSC04139.jpg"/>
          <p:cNvPicPr>
            <a:picLocks noChangeAspect="1" noChangeArrowheads="1"/>
          </p:cNvPicPr>
          <p:nvPr/>
        </p:nvPicPr>
        <p:blipFill>
          <a:blip r:embed="rId9" cstate="print"/>
          <a:srcRect b="12186"/>
          <a:stretch>
            <a:fillRect/>
          </a:stretch>
        </p:blipFill>
        <p:spPr bwMode="auto">
          <a:xfrm>
            <a:off x="1507238" y="3229887"/>
            <a:ext cx="2041525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eurofighte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96188" y="3299486"/>
            <a:ext cx="1547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PSband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7019" y="1317907"/>
            <a:ext cx="8528304" cy="1359408"/>
          </a:xfrm>
          <a:prstGeom prst="rect">
            <a:avLst/>
          </a:prstGeom>
        </p:spPr>
      </p:pic>
      <p:pic>
        <p:nvPicPr>
          <p:cNvPr id="13" name="Picture 4" descr="tige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3333798"/>
            <a:ext cx="1543050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2"/>
          <p:cNvSpPr txBox="1">
            <a:spLocks/>
          </p:cNvSpPr>
          <p:nvPr/>
        </p:nvSpPr>
        <p:spPr>
          <a:xfrm>
            <a:off x="455613" y="92075"/>
            <a:ext cx="8234362" cy="73501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 understand Privacy</a:t>
            </a:r>
            <a:r>
              <a:rPr lang="en-US" sz="3000" kern="0" dirty="0" smtClean="0">
                <a:latin typeface="+mj-lt"/>
                <a:ea typeface="+mj-ea"/>
                <a:cs typeface="+mj-cs"/>
              </a:rPr>
              <a:t>, Security and Trust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2F6B9A-861A-4D98-BAE9-EB1FDA1B881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1584156" y="1407694"/>
          <a:ext cx="6224339" cy="4547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3850105" y="3236496"/>
            <a:ext cx="2177715" cy="81136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5113" marR="0" indent="-2651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15000"/>
              </a:spcAft>
              <a:buClr>
                <a:srgbClr val="3366CC"/>
              </a:buClr>
              <a:buSzPct val="80000"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Modelling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Simulation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5613" y="92075"/>
            <a:ext cx="8234362" cy="73501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 dirty="0" smtClean="0">
                <a:latin typeface="+mj-lt"/>
                <a:ea typeface="+mj-ea"/>
                <a:cs typeface="+mj-cs"/>
              </a:rPr>
              <a:t>It is our legacy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954171" y="86499"/>
            <a:ext cx="8234362" cy="73501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and our DNA</a:t>
            </a: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PST in M&amp;S Systems to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Largely enclosed secure networks</a:t>
            </a:r>
          </a:p>
          <a:p>
            <a:r>
              <a:rPr lang="en-US" dirty="0" smtClean="0"/>
              <a:t>Participants/trainees/operators understand every action will be reviewed and analyzed</a:t>
            </a:r>
          </a:p>
          <a:p>
            <a:r>
              <a:rPr lang="en-US" dirty="0" smtClean="0"/>
              <a:t>Repeated interactions to provide consistent outcomes </a:t>
            </a:r>
          </a:p>
          <a:p>
            <a:r>
              <a:rPr lang="en-US" dirty="0" smtClean="0"/>
              <a:t>Technical data is secure and ITAR controlled and Controlled Goods regulated.</a:t>
            </a:r>
          </a:p>
          <a:p>
            <a:r>
              <a:rPr lang="en-US" dirty="0" smtClean="0"/>
              <a:t>Few open standards between systems</a:t>
            </a:r>
          </a:p>
          <a:p>
            <a:r>
              <a:rPr lang="en-US" dirty="0" smtClean="0"/>
              <a:t>Nation centric with little data sharing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E62AF-3CC8-4FF3-82D0-83F998863B1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445169" y="5642810"/>
            <a:ext cx="8458199" cy="4209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5113" marR="0" indent="-2651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15000"/>
              </a:spcAft>
              <a:buClr>
                <a:srgbClr val="3366CC"/>
              </a:buClr>
              <a:buSzPct val="80000"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No anonymity,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intrusive collection of data, binary trust environment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PST challenges/advantages for M&amp;S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Need to access real-time external data</a:t>
            </a:r>
          </a:p>
          <a:p>
            <a:r>
              <a:rPr lang="en-US" dirty="0" smtClean="0"/>
              <a:t>Cost driver means use of lower cost technology</a:t>
            </a:r>
          </a:p>
          <a:p>
            <a:r>
              <a:rPr lang="en-US" dirty="0" smtClean="0"/>
              <a:t>Human </a:t>
            </a:r>
            <a:r>
              <a:rPr lang="en-US" dirty="0" err="1" smtClean="0"/>
              <a:t>Behaviour</a:t>
            </a:r>
            <a:r>
              <a:rPr lang="en-US" dirty="0" smtClean="0"/>
              <a:t> </a:t>
            </a:r>
            <a:r>
              <a:rPr lang="en-US" dirty="0" err="1" smtClean="0"/>
              <a:t>Modelling</a:t>
            </a:r>
            <a:endParaRPr lang="en-US" dirty="0" smtClean="0"/>
          </a:p>
          <a:p>
            <a:r>
              <a:rPr lang="en-US" dirty="0" smtClean="0"/>
              <a:t>Participant anonymity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Speed of Simulation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Dynamic Models taking into account 1000’s of actions a second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Identify outliers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Dedicated monitoring of the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05F8FE-220D-4610-BC0F-2F38F434CC2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046163"/>
            <a:ext cx="4284829" cy="5149850"/>
          </a:xfrm>
        </p:spPr>
        <p:txBody>
          <a:bodyPr/>
          <a:lstStyle/>
          <a:p>
            <a:r>
              <a:rPr lang="en-US" dirty="0" smtClean="0"/>
              <a:t>Dynamic Synthetic Environment</a:t>
            </a:r>
          </a:p>
          <a:p>
            <a:r>
              <a:rPr lang="en-US" dirty="0" smtClean="0"/>
              <a:t>Leveraging real time sensor data into the models</a:t>
            </a:r>
          </a:p>
          <a:p>
            <a:r>
              <a:rPr lang="en-US" dirty="0" smtClean="0"/>
              <a:t>Course of Action using faster than real-time Simulation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E62AF-3CC8-4FF3-82D0-83F998863B1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1705" y="2556746"/>
            <a:ext cx="3443041" cy="2284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100126_CAE AVS_0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536" y="4142156"/>
            <a:ext cx="1828864" cy="1222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0" name="Picture 2" descr="http://lh5.ggpht.com/_8IERBUA8YgM/S_JnvQnxTuI/AAAAAAAAAHI/RbI9egSQc30/1680x1050_VBS2_0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2605" y="1009794"/>
            <a:ext cx="1866953" cy="1354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332874" y="4283242"/>
            <a:ext cx="3124200" cy="2286000"/>
            <a:chOff x="5105400" y="990600"/>
            <a:chExt cx="3724445" cy="2455280"/>
          </a:xfrm>
        </p:grpSpPr>
        <p:pic>
          <p:nvPicPr>
            <p:cNvPr id="9" name="Picture 4" descr="Deploy_Screenshot_April08_3"/>
            <p:cNvPicPr>
              <a:picLocks noChangeAspect="1" noChangeArrowheads="1"/>
            </p:cNvPicPr>
            <p:nvPr/>
          </p:nvPicPr>
          <p:blipFill>
            <a:blip r:embed="rId6" cstate="print"/>
            <a:srcRect r="7117"/>
            <a:stretch>
              <a:fillRect/>
            </a:stretch>
          </p:blipFill>
          <p:spPr bwMode="auto">
            <a:xfrm>
              <a:off x="5105400" y="990600"/>
              <a:ext cx="3724445" cy="24552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943779" y="1517463"/>
              <a:ext cx="2882281" cy="18840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1" name="Picture 5" descr="DSCN1403_3x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8210" y="4928937"/>
            <a:ext cx="2289175" cy="1527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cid:image001.png@01CAC9DD.0B8F8170"/>
          <p:cNvPicPr/>
          <p:nvPr/>
        </p:nvPicPr>
        <p:blipFill>
          <a:blip r:embed="rId9" r:link="rId10" cstate="print"/>
          <a:srcRect/>
          <a:stretch>
            <a:fillRect/>
          </a:stretch>
        </p:blipFill>
        <p:spPr bwMode="auto">
          <a:xfrm>
            <a:off x="7145383" y="1031965"/>
            <a:ext cx="1815737" cy="134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urved Down Arrow 12"/>
          <p:cNvSpPr/>
          <p:nvPr/>
        </p:nvSpPr>
        <p:spPr bwMode="auto">
          <a:xfrm>
            <a:off x="6335485" y="1410789"/>
            <a:ext cx="1267097" cy="442035"/>
          </a:xfrm>
          <a:prstGeom prst="curvedDownArrow">
            <a:avLst>
              <a:gd name="adj1" fmla="val 19182"/>
              <a:gd name="adj2" fmla="val 67873"/>
              <a:gd name="adj3" fmla="val 42731"/>
            </a:avLst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5113" marR="0" indent="-2651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15000"/>
              </a:spcAft>
              <a:buClr>
                <a:srgbClr val="3366CC"/>
              </a:buClr>
              <a:buSzPct val="80000"/>
              <a:buFont typeface="Arial" charset="0"/>
              <a:buBlip>
                <a:blip r:embed="rId11"/>
              </a:buBlip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702FEA7-83DF-4973-A531-49A43B2D1237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 you</a:t>
            </a:r>
          </a:p>
        </p:txBody>
      </p:sp>
      <p:pic>
        <p:nvPicPr>
          <p:cNvPr id="31748" name="Picture 7" descr="CAE O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3113" y="2055813"/>
            <a:ext cx="5030787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emplate_CAE_NewBranding_Eng">
  <a:themeElements>
    <a:clrScheme name="Template_CAE_NewBranding_Eng 8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A4E4"/>
      </a:accent1>
      <a:accent2>
        <a:srgbClr val="569BBE"/>
      </a:accent2>
      <a:accent3>
        <a:srgbClr val="FFFFFF"/>
      </a:accent3>
      <a:accent4>
        <a:srgbClr val="000000"/>
      </a:accent4>
      <a:accent5>
        <a:srgbClr val="AACFEF"/>
      </a:accent5>
      <a:accent6>
        <a:srgbClr val="4D8CAC"/>
      </a:accent6>
      <a:hlink>
        <a:srgbClr val="BDD8F1"/>
      </a:hlink>
      <a:folHlink>
        <a:srgbClr val="0067B1"/>
      </a:folHlink>
    </a:clrScheme>
    <a:fontScheme name="Template_CAE_NewBranding_E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265113" marR="0" indent="-265113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15000"/>
          </a:spcAft>
          <a:buClr>
            <a:srgbClr val="3366CC"/>
          </a:buClr>
          <a:buSzPct val="80000"/>
          <a:buFont typeface="Arial" charset="0"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265113" marR="0" indent="-265113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15000"/>
          </a:spcAft>
          <a:buClr>
            <a:srgbClr val="3366CC"/>
          </a:buClr>
          <a:buSzPct val="80000"/>
          <a:buFont typeface="Arial" charset="0"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_CAE_NewBranding_Eng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CAE_NewBranding_E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CAE_NewBranding_Eng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CAE_NewBranding_Eng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CAE_NewBranding_Eng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CAE_NewBranding_Eng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CAE_NewBranding_Eng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CAE_NewBranding_Eng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A4E4"/>
        </a:accent1>
        <a:accent2>
          <a:srgbClr val="569BBE"/>
        </a:accent2>
        <a:accent3>
          <a:srgbClr val="FFFFFF"/>
        </a:accent3>
        <a:accent4>
          <a:srgbClr val="000000"/>
        </a:accent4>
        <a:accent5>
          <a:srgbClr val="AACFEF"/>
        </a:accent5>
        <a:accent6>
          <a:srgbClr val="4D8CAC"/>
        </a:accent6>
        <a:hlink>
          <a:srgbClr val="BDD8F1"/>
        </a:hlink>
        <a:folHlink>
          <a:srgbClr val="0067B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5988</TotalTime>
  <Pages>26</Pages>
  <Words>177</Words>
  <Application>Microsoft Office PowerPoint</Application>
  <PresentationFormat>Letter Paper (8.5x11 in)</PresentationFormat>
  <Paragraphs>48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Template_CAE_NewBranding_Eng</vt:lpstr>
      <vt:lpstr>Slide 1</vt:lpstr>
      <vt:lpstr>CAE presence worldwide</vt:lpstr>
      <vt:lpstr>Slide 3</vt:lpstr>
      <vt:lpstr>Slide 4</vt:lpstr>
      <vt:lpstr>PST in M&amp;S Systems to date</vt:lpstr>
      <vt:lpstr>PST challenges/advantages for M&amp;S</vt:lpstr>
      <vt:lpstr>The future now</vt:lpstr>
      <vt:lpstr>Thank you</vt:lpstr>
    </vt:vector>
  </TitlesOfParts>
  <Company>CAE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sophieva</dc:creator>
  <cp:keywords/>
  <cp:lastModifiedBy>cdejager</cp:lastModifiedBy>
  <cp:revision>295</cp:revision>
  <cp:lastPrinted>2008-09-18T18:17:48Z</cp:lastPrinted>
  <dcterms:created xsi:type="dcterms:W3CDTF">2009-08-19T18:03:14Z</dcterms:created>
  <dcterms:modified xsi:type="dcterms:W3CDTF">2010-08-17T03:15:03Z</dcterms:modified>
</cp:coreProperties>
</file>